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10" autoAdjust="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07/12/2018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07/12/2018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07/12/2018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07/12/2018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07/12/2018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07/12/2018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07/12/2018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07/12/2018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07/12/2018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07/12/2018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07/12/2018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pPr/>
              <a:t>07/12/2018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confartigiantofoggia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76672"/>
            <a:ext cx="4464496" cy="1938034"/>
          </a:xfrm>
        </p:spPr>
      </p:pic>
      <p:sp>
        <p:nvSpPr>
          <p:cNvPr id="13" name="CasellaDiTesto 12"/>
          <p:cNvSpPr txBox="1"/>
          <p:nvPr/>
        </p:nvSpPr>
        <p:spPr>
          <a:xfrm>
            <a:off x="755576" y="3140969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00B050"/>
                </a:solidFill>
              </a:rPr>
              <a:t>PRESTAZIONI LEGALI E CONTRATTUALI DELL’EBAP</a:t>
            </a:r>
            <a:endParaRPr lang="it-IT" sz="2800" dirty="0">
              <a:solidFill>
                <a:srgbClr val="00B05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491880" y="3861048"/>
            <a:ext cx="23442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 smtClean="0"/>
              <a:t>Foggia, 07.12.2018</a:t>
            </a:r>
            <a:endParaRPr lang="it-IT" sz="22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6228184" y="6237312"/>
            <a:ext cx="2567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Avv. Giuseppe Possidente</a:t>
            </a:r>
            <a:endParaRPr lang="it-IT" i="1" dirty="0"/>
          </a:p>
        </p:txBody>
      </p:sp>
    </p:spTree>
    <p:extLst>
      <p:ext uri="{BB962C8B-B14F-4D97-AF65-F5344CB8AC3E}">
        <p14:creationId xmlns="" xmlns:p14="http://schemas.microsoft.com/office/powerpoint/2010/main" val="81584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0"/>
            <a:ext cx="3168352" cy="1375379"/>
          </a:xfrm>
        </p:spPr>
      </p:pic>
      <p:sp>
        <p:nvSpPr>
          <p:cNvPr id="3" name="CasellaDiTesto 2"/>
          <p:cNvSpPr txBox="1"/>
          <p:nvPr/>
        </p:nvSpPr>
        <p:spPr>
          <a:xfrm>
            <a:off x="3347864" y="1340768"/>
            <a:ext cx="2578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</a:rPr>
              <a:t>ASSEGNO ORDINARIO</a:t>
            </a:r>
            <a:endParaRPr lang="it-IT" sz="2000" dirty="0">
              <a:solidFill>
                <a:srgbClr val="C0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49220" y="1658417"/>
            <a:ext cx="763284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B050"/>
                </a:solidFill>
              </a:rPr>
              <a:t>	PROCEDURA: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 smtClean="0"/>
              <a:t>Entro 10 giorni dall’inizio della riduzione/sospensione l’azienda deve dare comunicazione all’associazione di categoria e al sindacato convocandole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 smtClean="0"/>
              <a:t>Nei 10 giorni deve essere sottoscritto l’accordo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 smtClean="0"/>
              <a:t>Entro 20 giorni dall’avvio della sospensione/riduzione bisogna presentare la domanda di prestazione al Fondo di Solidarietà Bilaterale dell’Artigianato</a:t>
            </a:r>
          </a:p>
          <a:p>
            <a:r>
              <a:rPr lang="it-IT" sz="2000" dirty="0"/>
              <a:t>	</a:t>
            </a:r>
            <a:endParaRPr lang="it-IT" sz="2000" dirty="0" smtClean="0"/>
          </a:p>
          <a:p>
            <a:r>
              <a:rPr lang="it-IT" sz="2000" dirty="0"/>
              <a:t>	</a:t>
            </a:r>
            <a:r>
              <a:rPr lang="it-IT" sz="2000" dirty="0" smtClean="0">
                <a:solidFill>
                  <a:srgbClr val="00B050"/>
                </a:solidFill>
              </a:rPr>
              <a:t>PRESENTAZIONE DELLA DOMANDA: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 smtClean="0"/>
              <a:t>Credenziali di accesso alla piattaforma informatica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 smtClean="0"/>
              <a:t>Verifica regolarità contributiva e giornate disponibili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 smtClean="0"/>
              <a:t>Caricamento della domanda con allegati: a) accordo sindacale b) LUL del mese precedente alla richiesta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 smtClean="0"/>
              <a:t>Entro il giorno 20 del mese successivo si effettua la rendicontazione delle giornate realmente usufruite</a:t>
            </a:r>
          </a:p>
          <a:p>
            <a:endParaRPr lang="it-IT" dirty="0" smtClean="0"/>
          </a:p>
        </p:txBody>
      </p:sp>
    </p:spTree>
    <p:extLst>
      <p:ext uri="{BB962C8B-B14F-4D97-AF65-F5344CB8AC3E}">
        <p14:creationId xmlns="" xmlns:p14="http://schemas.microsoft.com/office/powerpoint/2010/main" val="302775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0"/>
            <a:ext cx="3168352" cy="1375379"/>
          </a:xfrm>
        </p:spPr>
      </p:pic>
      <p:sp>
        <p:nvSpPr>
          <p:cNvPr id="3" name="CasellaDiTesto 2"/>
          <p:cNvSpPr txBox="1"/>
          <p:nvPr/>
        </p:nvSpPr>
        <p:spPr>
          <a:xfrm>
            <a:off x="3146039" y="134076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</a:rPr>
              <a:t>ASSEGNO ORDINARIO</a:t>
            </a:r>
            <a:endParaRPr lang="it-IT" sz="2000" dirty="0">
              <a:solidFill>
                <a:srgbClr val="C0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44217" y="1802433"/>
            <a:ext cx="76328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	</a:t>
            </a:r>
            <a:r>
              <a:rPr lang="it-IT" sz="2000" dirty="0" smtClean="0">
                <a:solidFill>
                  <a:srgbClr val="00B050"/>
                </a:solidFill>
              </a:rPr>
              <a:t>EROGAZIONE: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 smtClean="0"/>
              <a:t>80% dell’importo relativo alle ore non lavorate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 smtClean="0"/>
              <a:t>L’impresa riceve l’erogazione e la inserisce nella prima busta paga utile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 smtClean="0"/>
              <a:t>L’impresa versa gli oneri sugli importi relativi alle ore lavorate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 smtClean="0"/>
              <a:t>Successivamente il Fondo comunica gli importi della contribuzione correlata</a:t>
            </a:r>
          </a:p>
        </p:txBody>
      </p:sp>
    </p:spTree>
    <p:extLst>
      <p:ext uri="{BB962C8B-B14F-4D97-AF65-F5344CB8AC3E}">
        <p14:creationId xmlns="" xmlns:p14="http://schemas.microsoft.com/office/powerpoint/2010/main" val="50889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0"/>
            <a:ext cx="3168352" cy="1375379"/>
          </a:xfrm>
        </p:spPr>
      </p:pic>
      <p:sp>
        <p:nvSpPr>
          <p:cNvPr id="3" name="CasellaDiTesto 2"/>
          <p:cNvSpPr txBox="1"/>
          <p:nvPr/>
        </p:nvSpPr>
        <p:spPr>
          <a:xfrm>
            <a:off x="3131840" y="1196752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</a:rPr>
              <a:t>ASSEGNO DI SOLIDARIETA’</a:t>
            </a:r>
            <a:endParaRPr lang="it-IT" sz="2000" dirty="0">
              <a:solidFill>
                <a:srgbClr val="C0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44217" y="1556792"/>
            <a:ext cx="763284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	</a:t>
            </a:r>
            <a:r>
              <a:rPr lang="it-IT" sz="2000" dirty="0" smtClean="0">
                <a:solidFill>
                  <a:srgbClr val="00B050"/>
                </a:solidFill>
              </a:rPr>
              <a:t>CAUSALI: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 smtClean="0"/>
              <a:t>Evitare licenziamenti plurimi individuali per </a:t>
            </a:r>
            <a:r>
              <a:rPr lang="it-IT" sz="2000" dirty="0" err="1" smtClean="0"/>
              <a:t>gmo</a:t>
            </a:r>
            <a:endParaRPr lang="it-IT" sz="2000" dirty="0" smtClean="0"/>
          </a:p>
          <a:p>
            <a:endParaRPr lang="it-IT" sz="2000" dirty="0"/>
          </a:p>
          <a:p>
            <a:r>
              <a:rPr lang="it-IT" sz="2000" dirty="0" smtClean="0">
                <a:solidFill>
                  <a:srgbClr val="00B050"/>
                </a:solidFill>
              </a:rPr>
              <a:t>	DURATA: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 smtClean="0"/>
              <a:t>130 giornate di effettivo utilizzo se orario settimanale di lavoro su 5 giorni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 smtClean="0"/>
              <a:t>156 giornate di effettivo utilizzo se orario settimanale di lavoro su 6 giorni</a:t>
            </a:r>
          </a:p>
          <a:p>
            <a:r>
              <a:rPr lang="it-IT" sz="2000" dirty="0"/>
              <a:t>N.B. le giornate si calcolano in capo all’azienda e si riferiscono ad un biennio mobile. Qualsiasi riduzione all’interno di un giorno viene conteggiato come interamente fruita</a:t>
            </a:r>
          </a:p>
          <a:p>
            <a:endParaRPr lang="it-IT" sz="2000" dirty="0"/>
          </a:p>
          <a:p>
            <a:r>
              <a:rPr lang="it-IT" sz="2000" dirty="0" smtClean="0">
                <a:solidFill>
                  <a:srgbClr val="00B050"/>
                </a:solidFill>
              </a:rPr>
              <a:t>	REQUISITI: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2000" dirty="0"/>
              <a:t>Regolarità contributiva dal 01.01.2016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2000" dirty="0"/>
              <a:t>90 giorni di anzianità aziendale dei dipendenti interessati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2000" dirty="0"/>
              <a:t>Esaurimento degli strumenti di flessibilità contrattuale e ferie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2000" dirty="0"/>
              <a:t>Stipula di accordo </a:t>
            </a:r>
            <a:r>
              <a:rPr lang="it-IT" sz="2000" dirty="0" smtClean="0"/>
              <a:t>sindacale</a:t>
            </a:r>
          </a:p>
          <a:p>
            <a:endParaRPr lang="it-IT" dirty="0" smtClean="0"/>
          </a:p>
        </p:txBody>
      </p:sp>
    </p:spTree>
    <p:extLst>
      <p:ext uri="{BB962C8B-B14F-4D97-AF65-F5344CB8AC3E}">
        <p14:creationId xmlns="" xmlns:p14="http://schemas.microsoft.com/office/powerpoint/2010/main" val="86804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0"/>
            <a:ext cx="3168352" cy="1375379"/>
          </a:xfrm>
        </p:spPr>
      </p:pic>
      <p:sp>
        <p:nvSpPr>
          <p:cNvPr id="3" name="CasellaDiTesto 2"/>
          <p:cNvSpPr txBox="1"/>
          <p:nvPr/>
        </p:nvSpPr>
        <p:spPr>
          <a:xfrm>
            <a:off x="3131840" y="1340767"/>
            <a:ext cx="2952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</a:rPr>
              <a:t>ASSEGNO DI SOLIDARIETA</a:t>
            </a:r>
            <a:r>
              <a:rPr lang="it-IT" sz="2400" dirty="0" smtClean="0">
                <a:solidFill>
                  <a:srgbClr val="C00000"/>
                </a:solidFill>
              </a:rPr>
              <a:t>’</a:t>
            </a:r>
            <a:endParaRPr lang="it-IT" sz="2400" dirty="0">
              <a:solidFill>
                <a:srgbClr val="C0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44217" y="1802433"/>
            <a:ext cx="7632848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	</a:t>
            </a:r>
            <a:r>
              <a:rPr lang="it-IT" sz="2000" dirty="0" smtClean="0">
                <a:solidFill>
                  <a:srgbClr val="00B050"/>
                </a:solidFill>
              </a:rPr>
              <a:t>DISTRIBUZIONE DELLE ORE: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000" dirty="0" smtClean="0"/>
              <a:t>La riduzione non può essere superiore al 60% dell’orario giornaliero, settimanale o mensile della totalità dei lavoratori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000" dirty="0" smtClean="0"/>
              <a:t>Per ciascun lavoratore la riduzione non può essere superiore al 70% dell’intero periodo dell’accordo</a:t>
            </a:r>
          </a:p>
          <a:p>
            <a:endParaRPr lang="it-IT" sz="1900" dirty="0"/>
          </a:p>
          <a:p>
            <a:r>
              <a:rPr lang="it-IT" sz="2400" dirty="0" smtClean="0">
                <a:solidFill>
                  <a:srgbClr val="00B050"/>
                </a:solidFill>
              </a:rPr>
              <a:t>	</a:t>
            </a:r>
            <a:r>
              <a:rPr lang="it-IT" sz="2000" dirty="0" smtClean="0">
                <a:solidFill>
                  <a:srgbClr val="00B050"/>
                </a:solidFill>
              </a:rPr>
              <a:t>PROCEDURA</a:t>
            </a:r>
            <a:r>
              <a:rPr lang="it-IT" sz="2000" dirty="0">
                <a:solidFill>
                  <a:srgbClr val="00B050"/>
                </a:solidFill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/>
              <a:t>Entro 10 giorni dall’inizio della riduzione/sospensione l’azienda deve dare comunicazione all’associazione di categoria e al sindacato convocandole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/>
              <a:t>Nei 10 giorni deve essere sottoscritto l’accordo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/>
              <a:t>Entro 20 giorni dall’avvio della sospensione/riduzione bisogna presentare la domanda di prestazione al Fondo di Solidarietà Bilaterale </a:t>
            </a:r>
            <a:r>
              <a:rPr lang="it-IT" sz="2000" dirty="0" smtClean="0"/>
              <a:t>dell’Artigianato</a:t>
            </a:r>
            <a:endParaRPr lang="it-IT" sz="1900" dirty="0" smtClean="0"/>
          </a:p>
        </p:txBody>
      </p:sp>
    </p:spTree>
    <p:extLst>
      <p:ext uri="{BB962C8B-B14F-4D97-AF65-F5344CB8AC3E}">
        <p14:creationId xmlns="" xmlns:p14="http://schemas.microsoft.com/office/powerpoint/2010/main" val="323960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0"/>
            <a:ext cx="3168352" cy="1375379"/>
          </a:xfrm>
        </p:spPr>
      </p:pic>
      <p:sp>
        <p:nvSpPr>
          <p:cNvPr id="3" name="CasellaDiTesto 2"/>
          <p:cNvSpPr txBox="1"/>
          <p:nvPr/>
        </p:nvSpPr>
        <p:spPr>
          <a:xfrm>
            <a:off x="2915816" y="1340768"/>
            <a:ext cx="3514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</a:rPr>
              <a:t>ASSEGNO DI SOLIDARIETA</a:t>
            </a:r>
            <a:r>
              <a:rPr lang="it-IT" sz="2400" dirty="0" smtClean="0">
                <a:solidFill>
                  <a:srgbClr val="C00000"/>
                </a:solidFill>
              </a:rPr>
              <a:t>’</a:t>
            </a:r>
            <a:endParaRPr lang="it-IT" sz="2400" dirty="0">
              <a:solidFill>
                <a:srgbClr val="C0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44217" y="1802433"/>
            <a:ext cx="76328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	</a:t>
            </a:r>
            <a:r>
              <a:rPr lang="it-IT" sz="2000" dirty="0">
                <a:solidFill>
                  <a:srgbClr val="00B050"/>
                </a:solidFill>
              </a:rPr>
              <a:t>PRESENTAZIONE DELLA DOMANDA: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/>
              <a:t>Credenziali di accesso alla piattaforma informatica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/>
              <a:t>Verifica regolarità contributiva e giornate disponibili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/>
              <a:t>Caricamento della domanda con allegati: a) accordo sindacale b) LUL del mese precedente alla richiesta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/>
              <a:t>Entro il giorno 20 del mese successivo si effettua la rendicontazione delle giornate realmente </a:t>
            </a:r>
            <a:r>
              <a:rPr lang="it-IT" sz="2000" dirty="0" smtClean="0"/>
              <a:t>usufruite</a:t>
            </a:r>
          </a:p>
          <a:p>
            <a:endParaRPr lang="it-IT" sz="2000" dirty="0"/>
          </a:p>
          <a:p>
            <a:r>
              <a:rPr lang="it-IT" sz="2000" dirty="0" smtClean="0">
                <a:solidFill>
                  <a:srgbClr val="00B050"/>
                </a:solidFill>
              </a:rPr>
              <a:t>	EROGAZIONE</a:t>
            </a:r>
            <a:r>
              <a:rPr lang="it-IT" sz="2000" dirty="0">
                <a:solidFill>
                  <a:srgbClr val="00B050"/>
                </a:solidFill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/>
              <a:t>80% dell’importo relativo alle ore non lavorate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/>
              <a:t>L’impresa riceve l’erogazione e la inserisce nella prima busta paga utile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/>
              <a:t>L’impresa versa gli oneri sugli importi relativi alle ore lavorate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/>
              <a:t>Successivamente il Fondo comunica gli importi della contribuzione </a:t>
            </a:r>
            <a:r>
              <a:rPr lang="it-IT" sz="2000" dirty="0" smtClean="0"/>
              <a:t>correlata</a:t>
            </a:r>
            <a:endParaRPr lang="it-IT" sz="1900" dirty="0" smtClean="0"/>
          </a:p>
        </p:txBody>
      </p:sp>
    </p:spTree>
    <p:extLst>
      <p:ext uri="{BB962C8B-B14F-4D97-AF65-F5344CB8AC3E}">
        <p14:creationId xmlns="" xmlns:p14="http://schemas.microsoft.com/office/powerpoint/2010/main" val="162237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0"/>
            <a:ext cx="3168352" cy="1375379"/>
          </a:xfrm>
        </p:spPr>
      </p:pic>
      <p:sp>
        <p:nvSpPr>
          <p:cNvPr id="3" name="CasellaDiTesto 2"/>
          <p:cNvSpPr txBox="1"/>
          <p:nvPr/>
        </p:nvSpPr>
        <p:spPr>
          <a:xfrm>
            <a:off x="2051720" y="1340768"/>
            <a:ext cx="4587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</a:rPr>
              <a:t>INCENTIVO OCCUPAZIONALE APPRENDISTI</a:t>
            </a:r>
            <a:endParaRPr lang="it-IT" sz="2000" dirty="0">
              <a:solidFill>
                <a:srgbClr val="C0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44217" y="1802433"/>
            <a:ext cx="763284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	</a:t>
            </a:r>
          </a:p>
          <a:p>
            <a:r>
              <a:rPr lang="it-IT" sz="2000" dirty="0">
                <a:solidFill>
                  <a:srgbClr val="00B050"/>
                </a:solidFill>
              </a:rPr>
              <a:t>	</a:t>
            </a:r>
            <a:r>
              <a:rPr lang="it-IT" sz="2000" dirty="0" smtClean="0">
                <a:solidFill>
                  <a:srgbClr val="00B050"/>
                </a:solidFill>
              </a:rPr>
              <a:t>REQUISITI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000" dirty="0" smtClean="0"/>
              <a:t>Assunzione con contratto di apprendistato professionalizzante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000" dirty="0" smtClean="0"/>
              <a:t>Nessuna riduzione di personale nei 6 mesi precedenti l’assunzione del lavoratore di cui alla richiesta di contributo</a:t>
            </a:r>
          </a:p>
          <a:p>
            <a:endParaRPr lang="it-IT" sz="2000" dirty="0"/>
          </a:p>
          <a:p>
            <a:r>
              <a:rPr lang="it-IT" sz="2000" dirty="0" smtClean="0">
                <a:solidFill>
                  <a:srgbClr val="00B050"/>
                </a:solidFill>
              </a:rPr>
              <a:t>	PROCEDURA</a:t>
            </a:r>
          </a:p>
          <a:p>
            <a:r>
              <a:rPr lang="it-IT" sz="2000" dirty="0" smtClean="0"/>
              <a:t>La richiesta di contributo va fatta entro 60 giorni dallo scadere dell’annualità di assunzione dell’apprendista</a:t>
            </a:r>
          </a:p>
          <a:p>
            <a:r>
              <a:rPr lang="it-IT" dirty="0">
                <a:solidFill>
                  <a:srgbClr val="00B050"/>
                </a:solidFill>
              </a:rPr>
              <a:t>	</a:t>
            </a:r>
            <a:endParaRPr lang="it-IT" dirty="0" smtClean="0">
              <a:solidFill>
                <a:srgbClr val="00B050"/>
              </a:solidFill>
            </a:endParaRPr>
          </a:p>
          <a:p>
            <a:r>
              <a:rPr lang="it-IT" dirty="0">
                <a:solidFill>
                  <a:srgbClr val="00B050"/>
                </a:solidFill>
              </a:rPr>
              <a:t>	</a:t>
            </a:r>
            <a:endParaRPr lang="it-IT" sz="19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194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0"/>
            <a:ext cx="3168352" cy="1375379"/>
          </a:xfrm>
        </p:spPr>
      </p:pic>
      <p:sp>
        <p:nvSpPr>
          <p:cNvPr id="3" name="CasellaDiTesto 2"/>
          <p:cNvSpPr txBox="1"/>
          <p:nvPr/>
        </p:nvSpPr>
        <p:spPr>
          <a:xfrm>
            <a:off x="1979712" y="1340766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</a:rPr>
              <a:t>INCENTIVO OCCUPAZIONALE APPRENDISTI</a:t>
            </a:r>
            <a:endParaRPr lang="it-IT" sz="2000" dirty="0">
              <a:solidFill>
                <a:srgbClr val="C0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44217" y="1988840"/>
            <a:ext cx="763284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900" dirty="0" smtClean="0">
                <a:solidFill>
                  <a:srgbClr val="00B050"/>
                </a:solidFill>
              </a:rPr>
              <a:t>	DOCUMENTI</a:t>
            </a:r>
            <a:endParaRPr lang="it-IT" sz="1900" dirty="0">
              <a:solidFill>
                <a:srgbClr val="00B05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it-IT" sz="1900" dirty="0"/>
              <a:t>Ultimi 3 modelli F24 attestanti il versamento ad EBNA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1900" dirty="0"/>
              <a:t>Comunicazione di assunzione e relativo PFI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1900" dirty="0"/>
              <a:t>Ultimi 3 cedolini paga dell’apprendista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1900" dirty="0"/>
              <a:t>Autocertificazione da cui risulti che nei 6 mesi precedenti non si è proceduto a riduzione di personale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1900" dirty="0"/>
              <a:t>Dichiarazione del datore di completamento con esito positivo del percorso di formazione qualora la richiesta di contributo afferisca l’ottenimento della qualifica</a:t>
            </a:r>
          </a:p>
          <a:p>
            <a:r>
              <a:rPr lang="it-IT" sz="1900" dirty="0" smtClean="0">
                <a:solidFill>
                  <a:srgbClr val="00B050"/>
                </a:solidFill>
              </a:rPr>
              <a:t>	</a:t>
            </a:r>
          </a:p>
          <a:p>
            <a:r>
              <a:rPr lang="it-IT" sz="1900" dirty="0" smtClean="0">
                <a:solidFill>
                  <a:srgbClr val="00B050"/>
                </a:solidFill>
              </a:rPr>
              <a:t>	AMMONTARE DEL CONTRIBUTO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1900" dirty="0" smtClean="0"/>
              <a:t>Euro 200,00 al completamento del I e II anno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1900" dirty="0" smtClean="0"/>
              <a:t>Euro 300,00 a completamento del III e IV anno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1900" dirty="0" smtClean="0"/>
              <a:t>Euro 800,00 in caso di qualifica nel corso del V anno</a:t>
            </a:r>
            <a:endParaRPr lang="it-IT" sz="19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572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0"/>
            <a:ext cx="3168352" cy="1375379"/>
          </a:xfrm>
        </p:spPr>
      </p:pic>
      <p:sp>
        <p:nvSpPr>
          <p:cNvPr id="3" name="CasellaDiTesto 2"/>
          <p:cNvSpPr txBox="1"/>
          <p:nvPr/>
        </p:nvSpPr>
        <p:spPr>
          <a:xfrm>
            <a:off x="331777" y="1340767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</a:rPr>
              <a:t>ADEGUAMENTO DELL’AMBIENTE DI LAVORO ED EFFICIENTAMENTO ENERGETICO</a:t>
            </a:r>
            <a:endParaRPr lang="it-IT" sz="2000" dirty="0">
              <a:solidFill>
                <a:srgbClr val="C0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67544" y="1792060"/>
            <a:ext cx="82089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	</a:t>
            </a:r>
            <a:r>
              <a:rPr lang="it-IT" sz="1900" dirty="0" smtClean="0">
                <a:solidFill>
                  <a:srgbClr val="00B050"/>
                </a:solidFill>
              </a:rPr>
              <a:t>INTERVENTI FINANZIABILI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1900" dirty="0" smtClean="0"/>
              <a:t>Investimenti aziendali per adeguamenti riferibili al T.U. 81/2008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1900" dirty="0" smtClean="0"/>
              <a:t>Check-up in ambito di 81/2008 ed efficientamento energetico</a:t>
            </a:r>
          </a:p>
          <a:p>
            <a:pPr marL="342900" indent="-342900">
              <a:buFont typeface="Arial" pitchFamily="34" charset="0"/>
              <a:buChar char="•"/>
            </a:pPr>
            <a:endParaRPr lang="it-IT" sz="1900" dirty="0"/>
          </a:p>
          <a:p>
            <a:r>
              <a:rPr lang="it-IT" sz="1900" dirty="0" smtClean="0">
                <a:solidFill>
                  <a:srgbClr val="00B050"/>
                </a:solidFill>
              </a:rPr>
              <a:t>	PROCEDURA</a:t>
            </a:r>
          </a:p>
          <a:p>
            <a:r>
              <a:rPr lang="it-IT" sz="1900" dirty="0" smtClean="0"/>
              <a:t>La richiesta di contributo deve pervenire all’EBAP entro 90 giorni dalla emissione della fattura e/o pagamento quietanzato </a:t>
            </a:r>
          </a:p>
          <a:p>
            <a:r>
              <a:rPr lang="it-IT" sz="1900" dirty="0">
                <a:solidFill>
                  <a:srgbClr val="00B050"/>
                </a:solidFill>
              </a:rPr>
              <a:t>	</a:t>
            </a:r>
            <a:endParaRPr lang="it-IT" sz="1900" dirty="0" smtClean="0">
              <a:solidFill>
                <a:srgbClr val="00B050"/>
              </a:solidFill>
            </a:endParaRPr>
          </a:p>
          <a:p>
            <a:r>
              <a:rPr lang="it-IT" sz="1900" dirty="0">
                <a:solidFill>
                  <a:srgbClr val="00B050"/>
                </a:solidFill>
              </a:rPr>
              <a:t>	</a:t>
            </a:r>
            <a:r>
              <a:rPr lang="it-IT" sz="1900" dirty="0" smtClean="0">
                <a:solidFill>
                  <a:srgbClr val="00B050"/>
                </a:solidFill>
              </a:rPr>
              <a:t>DOCUMENTI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1900" dirty="0" smtClean="0"/>
              <a:t>Ultimi 3 F24 attestanti la regolare contribuzione EBNA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1900" dirty="0" smtClean="0"/>
              <a:t>Autocertificazione di conformità degli allegati agli originali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1900" dirty="0" smtClean="0"/>
              <a:t>Relazione illustrativa dell’intervento sottoscritta dal titolare e controfirmata da RLS/RLST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1900" dirty="0" smtClean="0"/>
              <a:t>Copia documentazione relativa al check-up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1900" dirty="0" smtClean="0"/>
              <a:t>Documentazione delle spese sostenute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1900" dirty="0" smtClean="0"/>
              <a:t>Per spese di leasing copia del relativo contratto</a:t>
            </a:r>
          </a:p>
          <a:p>
            <a:pPr marL="342900" indent="-342900">
              <a:buFont typeface="Arial" pitchFamily="34" charset="0"/>
              <a:buChar char="•"/>
            </a:pPr>
            <a:endParaRPr lang="it-IT" sz="1900" dirty="0" smtClean="0">
              <a:solidFill>
                <a:srgbClr val="00B05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it-IT" sz="1900" dirty="0"/>
          </a:p>
          <a:p>
            <a:r>
              <a:rPr lang="it-IT" sz="1900" dirty="0" smtClean="0"/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238841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0"/>
            <a:ext cx="3168352" cy="1375379"/>
          </a:xfrm>
        </p:spPr>
      </p:pic>
      <p:sp>
        <p:nvSpPr>
          <p:cNvPr id="3" name="CasellaDiTesto 2"/>
          <p:cNvSpPr txBox="1"/>
          <p:nvPr/>
        </p:nvSpPr>
        <p:spPr>
          <a:xfrm>
            <a:off x="331777" y="1340767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</a:rPr>
              <a:t>ADEGUAMENTO DELL’AMBIENTE DI LAVORO ED EFFICIENTAMENTO ENERGETICO</a:t>
            </a:r>
            <a:endParaRPr lang="it-IT" sz="2000" dirty="0">
              <a:solidFill>
                <a:srgbClr val="C0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67544" y="1988840"/>
            <a:ext cx="820891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	</a:t>
            </a:r>
            <a:r>
              <a:rPr lang="it-IT" sz="1900" dirty="0" smtClean="0">
                <a:solidFill>
                  <a:srgbClr val="00B050"/>
                </a:solidFill>
              </a:rPr>
              <a:t>AMMONTARE DEL CONTRIBUTO</a:t>
            </a:r>
          </a:p>
          <a:p>
            <a:endParaRPr lang="it-IT" sz="1900" u="sng" dirty="0" smtClean="0"/>
          </a:p>
          <a:p>
            <a:r>
              <a:rPr lang="it-IT" sz="1900" u="sng" dirty="0" smtClean="0"/>
              <a:t>Per gli investimenti e al netto di IVA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1900" dirty="0" smtClean="0"/>
              <a:t>Importo minimo di spesa euro 2.000,00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1900" dirty="0" smtClean="0"/>
              <a:t>Importo erogabile 10% della spesa sostenuta e nel limite massimo di euro 2.500 per anno solare</a:t>
            </a:r>
          </a:p>
          <a:p>
            <a:endParaRPr lang="it-IT" sz="1900" u="sng" dirty="0" smtClean="0"/>
          </a:p>
          <a:p>
            <a:r>
              <a:rPr lang="it-IT" sz="1900" u="sng" dirty="0" smtClean="0"/>
              <a:t>Per il check-up in materia di sicurezza ed efficientamento energetico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1900" dirty="0" smtClean="0"/>
              <a:t>Voucher di euro 550,00</a:t>
            </a:r>
          </a:p>
          <a:p>
            <a:endParaRPr lang="it-IT" sz="19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563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0"/>
            <a:ext cx="3168352" cy="1375379"/>
          </a:xfrm>
        </p:spPr>
      </p:pic>
      <p:sp>
        <p:nvSpPr>
          <p:cNvPr id="3" name="CasellaDiTesto 2"/>
          <p:cNvSpPr txBox="1"/>
          <p:nvPr/>
        </p:nvSpPr>
        <p:spPr>
          <a:xfrm>
            <a:off x="2323810" y="1353477"/>
            <a:ext cx="4496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</a:rPr>
              <a:t>FONDO DI SOSTEGNO ALLA FLESSIBILITA’</a:t>
            </a:r>
            <a:endParaRPr lang="it-IT" sz="2000" dirty="0">
              <a:solidFill>
                <a:srgbClr val="C0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67544" y="1988840"/>
            <a:ext cx="820891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	</a:t>
            </a:r>
            <a:r>
              <a:rPr lang="it-IT" sz="1900" dirty="0" smtClean="0">
                <a:solidFill>
                  <a:srgbClr val="00B050"/>
                </a:solidFill>
              </a:rPr>
              <a:t>PRESTAZIONI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1900" dirty="0" smtClean="0"/>
              <a:t>Integrazioni al reddito per congedi parentali (assistenza figli minori e prolungamento dell’astensione per assistenza a figli minori con handicap)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1900" dirty="0" smtClean="0"/>
              <a:t>Pagamento di contribuzione volontaria per trasformazione di rapporti di lavoro in part-time a seguito di ingresso di figli nel nucleo familiare</a:t>
            </a:r>
          </a:p>
          <a:p>
            <a:endParaRPr lang="it-IT" sz="1900" dirty="0"/>
          </a:p>
          <a:p>
            <a:r>
              <a:rPr lang="it-IT" sz="1900" dirty="0" smtClean="0">
                <a:solidFill>
                  <a:srgbClr val="00B050"/>
                </a:solidFill>
              </a:rPr>
              <a:t>	BENEFICIARI</a:t>
            </a:r>
          </a:p>
          <a:p>
            <a:r>
              <a:rPr lang="it-IT" sz="1900" dirty="0" smtClean="0"/>
              <a:t>Lavoratori e lavoratrici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1900" dirty="0" smtClean="0"/>
              <a:t>Dipendenti di aziende artigiane della Regione Puglia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1900" dirty="0" smtClean="0"/>
              <a:t>Che abbiano un attestato ISEE &lt; 30.000 euro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1900" dirty="0" smtClean="0"/>
              <a:t>Dipendenti di aziende in regola con i versamenti EBAP nei 18 mesi precedenti </a:t>
            </a:r>
            <a:r>
              <a:rPr lang="it-IT" sz="1900" smtClean="0"/>
              <a:t>la richiesta</a:t>
            </a:r>
            <a:endParaRPr lang="it-IT" sz="1900" dirty="0" smtClean="0"/>
          </a:p>
          <a:p>
            <a:endParaRPr lang="it-IT" sz="1900" dirty="0"/>
          </a:p>
          <a:p>
            <a:endParaRPr lang="it-IT" sz="1900" dirty="0" smtClean="0"/>
          </a:p>
        </p:txBody>
      </p:sp>
    </p:spTree>
    <p:extLst>
      <p:ext uri="{BB962C8B-B14F-4D97-AF65-F5344CB8AC3E}">
        <p14:creationId xmlns="" xmlns:p14="http://schemas.microsoft.com/office/powerpoint/2010/main" val="136241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67544" y="1412777"/>
            <a:ext cx="8208912" cy="720080"/>
          </a:xfrm>
        </p:spPr>
        <p:txBody>
          <a:bodyPr>
            <a:normAutofit/>
          </a:bodyPr>
          <a:lstStyle/>
          <a:p>
            <a:r>
              <a:rPr lang="it-IT" sz="3400" dirty="0" smtClean="0">
                <a:solidFill>
                  <a:srgbClr val="FF0000"/>
                </a:solidFill>
              </a:rPr>
              <a:t>ENTE BILATERALE NAZIONALE ARTIGIANATO</a:t>
            </a:r>
            <a:endParaRPr lang="it-IT" sz="3400" dirty="0">
              <a:solidFill>
                <a:srgbClr val="FF0000"/>
              </a:solidFill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0"/>
            <a:ext cx="3168352" cy="1375379"/>
          </a:xfrm>
        </p:spPr>
      </p:pic>
      <p:sp>
        <p:nvSpPr>
          <p:cNvPr id="8" name="CasellaDiTesto 7"/>
          <p:cNvSpPr txBox="1"/>
          <p:nvPr/>
        </p:nvSpPr>
        <p:spPr>
          <a:xfrm>
            <a:off x="2843808" y="2186208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00B050"/>
                </a:solidFill>
              </a:rPr>
              <a:t>CHI VERSA</a:t>
            </a:r>
            <a:endParaRPr lang="it-IT" sz="2000" dirty="0">
              <a:solidFill>
                <a:srgbClr val="00B05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51520" y="2675762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u="sng" dirty="0" smtClean="0"/>
              <a:t>Obbligo contrattuale</a:t>
            </a:r>
            <a:r>
              <a:rPr lang="it-IT" sz="2000" dirty="0" smtClean="0"/>
              <a:t>: tutte le imprese da 1 a 5 dipendenti</a:t>
            </a:r>
          </a:p>
          <a:p>
            <a:r>
              <a:rPr lang="it-IT" sz="2000" u="sng" dirty="0" smtClean="0"/>
              <a:t>Obbligo legale</a:t>
            </a:r>
            <a:r>
              <a:rPr lang="it-IT" sz="2000" dirty="0" smtClean="0"/>
              <a:t>: tutte le imprese con più di 5 dipendenti che non versano Cassa Integrazione</a:t>
            </a:r>
            <a:endParaRPr lang="it-IT" sz="2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509882" y="3751618"/>
            <a:ext cx="2196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00B050"/>
                </a:solidFill>
              </a:rPr>
              <a:t>QUANTO VERSA</a:t>
            </a:r>
            <a:endParaRPr lang="it-IT" sz="2000" dirty="0">
              <a:solidFill>
                <a:srgbClr val="00B05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95536" y="4509120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000" dirty="0" smtClean="0"/>
              <a:t>10 euro in cifra fissa per ogni lavoratore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 smtClean="0"/>
              <a:t>0,45% dell’imponibile previdenziale in conto impresa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 smtClean="0"/>
              <a:t>O,15% dell’imponibile previdenziale in conto dipendente</a:t>
            </a:r>
            <a:endParaRPr lang="it-IT" sz="2000" dirty="0"/>
          </a:p>
        </p:txBody>
      </p:sp>
    </p:spTree>
    <p:extLst>
      <p:ext uri="{BB962C8B-B14F-4D97-AF65-F5344CB8AC3E}">
        <p14:creationId xmlns="" xmlns:p14="http://schemas.microsoft.com/office/powerpoint/2010/main" val="81584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0"/>
            <a:ext cx="3168352" cy="1375379"/>
          </a:xfrm>
        </p:spPr>
      </p:pic>
      <p:sp>
        <p:nvSpPr>
          <p:cNvPr id="3" name="CasellaDiTesto 2"/>
          <p:cNvSpPr txBox="1"/>
          <p:nvPr/>
        </p:nvSpPr>
        <p:spPr>
          <a:xfrm>
            <a:off x="2323810" y="1353477"/>
            <a:ext cx="4496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</a:rPr>
              <a:t>FONDO DI SOSTEGNO ALLA FLESSIBILITA’</a:t>
            </a:r>
            <a:endParaRPr lang="it-IT" sz="2000" dirty="0">
              <a:solidFill>
                <a:srgbClr val="C0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67544" y="1988840"/>
            <a:ext cx="8208911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	</a:t>
            </a:r>
            <a:r>
              <a:rPr lang="it-IT" sz="1900" dirty="0" smtClean="0">
                <a:solidFill>
                  <a:srgbClr val="00B050"/>
                </a:solidFill>
              </a:rPr>
              <a:t>PRESTAZIONE AL PUNTO 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1900" dirty="0" smtClean="0"/>
              <a:t>Integrazione al 100% della retribuzione di quanti usufruiscono di congedi parentali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1900" dirty="0" smtClean="0"/>
              <a:t>Periodo massimo è di 180 giorni in concomitanza con l’indennità per congedi parentali INPS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1900" dirty="0" smtClean="0"/>
              <a:t>Per l’assistenza a figli minori con handicap il periodo è prolungato di 120 giorni</a:t>
            </a:r>
          </a:p>
          <a:p>
            <a:r>
              <a:rPr lang="it-IT" sz="1900" dirty="0">
                <a:solidFill>
                  <a:srgbClr val="00B050"/>
                </a:solidFill>
              </a:rPr>
              <a:t>	</a:t>
            </a:r>
            <a:endParaRPr lang="it-IT" sz="1900" dirty="0" smtClean="0">
              <a:solidFill>
                <a:srgbClr val="00B050"/>
              </a:solidFill>
            </a:endParaRPr>
          </a:p>
          <a:p>
            <a:r>
              <a:rPr lang="it-IT" sz="1900" dirty="0">
                <a:solidFill>
                  <a:srgbClr val="00B050"/>
                </a:solidFill>
              </a:rPr>
              <a:t>	</a:t>
            </a:r>
            <a:r>
              <a:rPr lang="it-IT" sz="1900" dirty="0" smtClean="0">
                <a:solidFill>
                  <a:srgbClr val="00B050"/>
                </a:solidFill>
              </a:rPr>
              <a:t>PRESTAZIONE AL PUNTO 2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1900" dirty="0" smtClean="0"/>
              <a:t>Versamento dei contributi volontari in costanza di rapporti part-time motivati da nascita ovvero esigenze di cura familiare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1900" dirty="0" smtClean="0"/>
              <a:t>Il Fondo interviene per un massimo di 26 settimane di contribuzione annua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1900" dirty="0" smtClean="0"/>
              <a:t>Pagamento diretto del fondo dei contributi integrativi in presenza di autorizzazione dell’Istituto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1900" dirty="0" smtClean="0"/>
              <a:t>Alle scadenze contributive il dipendente deve confermare il rapporto di lavoro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1900" dirty="0" smtClean="0"/>
              <a:t>Il pagamento avverrà attraverso il bollettino MAV emesso dall’Istituto</a:t>
            </a:r>
          </a:p>
        </p:txBody>
      </p:sp>
    </p:spTree>
    <p:extLst>
      <p:ext uri="{BB962C8B-B14F-4D97-AF65-F5344CB8AC3E}">
        <p14:creationId xmlns="" xmlns:p14="http://schemas.microsoft.com/office/powerpoint/2010/main" val="340095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0"/>
            <a:ext cx="3168352" cy="1375379"/>
          </a:xfrm>
        </p:spPr>
      </p:pic>
      <p:sp>
        <p:nvSpPr>
          <p:cNvPr id="3" name="CasellaDiTesto 2"/>
          <p:cNvSpPr txBox="1"/>
          <p:nvPr/>
        </p:nvSpPr>
        <p:spPr>
          <a:xfrm>
            <a:off x="2323810" y="1353477"/>
            <a:ext cx="4496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</a:rPr>
              <a:t>FONDO DI SOSTEGNO ALLA FLESSIBILITA’</a:t>
            </a:r>
            <a:endParaRPr lang="it-IT" sz="2000" dirty="0">
              <a:solidFill>
                <a:srgbClr val="C0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67544" y="1988840"/>
            <a:ext cx="8208911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</a:rPr>
              <a:t>	</a:t>
            </a:r>
            <a:r>
              <a:rPr lang="it-IT" sz="1900" dirty="0" smtClean="0">
                <a:solidFill>
                  <a:srgbClr val="00B050"/>
                </a:solidFill>
              </a:rPr>
              <a:t>ALLEGATI COMUNI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1900" dirty="0" smtClean="0"/>
              <a:t>Copia del documento d’identità firmata a margine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1900" dirty="0" smtClean="0"/>
              <a:t>Attestazione ISEE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1900" dirty="0" smtClean="0"/>
              <a:t>Dichiarazione di unicità della richiesta di prestazione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1900" dirty="0" smtClean="0"/>
              <a:t>Dati identificativi dell’azienda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1900" dirty="0" smtClean="0"/>
              <a:t>Recapiti del beneficiario della prestazione</a:t>
            </a:r>
          </a:p>
          <a:p>
            <a:pPr marL="285750" indent="-285750">
              <a:buFont typeface="Arial" pitchFamily="34" charset="0"/>
              <a:buChar char="•"/>
            </a:pPr>
            <a:endParaRPr lang="it-IT" dirty="0" smtClean="0">
              <a:solidFill>
                <a:srgbClr val="00B050"/>
              </a:solidFill>
            </a:endParaRPr>
          </a:p>
          <a:p>
            <a:r>
              <a:rPr lang="it-IT" sz="1900" dirty="0">
                <a:solidFill>
                  <a:srgbClr val="00B050"/>
                </a:solidFill>
              </a:rPr>
              <a:t>	</a:t>
            </a:r>
            <a:r>
              <a:rPr lang="it-IT" sz="1900" dirty="0" smtClean="0">
                <a:solidFill>
                  <a:srgbClr val="00B050"/>
                </a:solidFill>
              </a:rPr>
              <a:t>ALLEGATI INTEGRATIVI PER LA PRESTAZIONE 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1900" dirty="0" smtClean="0"/>
              <a:t>Ultimo cedolino paga da cui si evinca l’indennità INPS al 30%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1900" dirty="0" smtClean="0"/>
              <a:t>Comunicazione del codice IBAN del beneficiario</a:t>
            </a:r>
          </a:p>
          <a:p>
            <a:endParaRPr lang="it-IT" sz="1900" dirty="0" smtClean="0">
              <a:solidFill>
                <a:srgbClr val="00B050"/>
              </a:solidFill>
            </a:endParaRPr>
          </a:p>
          <a:p>
            <a:r>
              <a:rPr lang="it-IT" sz="1900" dirty="0" smtClean="0">
                <a:solidFill>
                  <a:srgbClr val="00B050"/>
                </a:solidFill>
              </a:rPr>
              <a:t>	ALLEGATI INTEGRATIVI PER LA PRESTAZIONE 2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1900" dirty="0" smtClean="0"/>
              <a:t>Copia cedolino da cui evincersi la trasformazione del contratto in part-time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1900" dirty="0" smtClean="0"/>
              <a:t>Autorizzazione INPS al versamento dei contributi volontari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1900" dirty="0" smtClean="0"/>
              <a:t>Bollettini MAV in originale attraverso i quali EBAP effettuerà i versamenti</a:t>
            </a:r>
          </a:p>
          <a:p>
            <a:pPr marL="342900" indent="-342900">
              <a:buFont typeface="Arial" pitchFamily="34" charset="0"/>
              <a:buChar char="•"/>
            </a:pPr>
            <a:endParaRPr lang="it-IT" sz="1900" dirty="0" smtClean="0"/>
          </a:p>
          <a:p>
            <a:endParaRPr lang="it-IT" sz="1900" dirty="0" smtClean="0">
              <a:solidFill>
                <a:srgbClr val="00B05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it-IT" sz="19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187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0"/>
            <a:ext cx="3168352" cy="1375379"/>
          </a:xfrm>
        </p:spPr>
      </p:pic>
      <p:sp>
        <p:nvSpPr>
          <p:cNvPr id="3" name="CasellaDiTesto 2"/>
          <p:cNvSpPr txBox="1"/>
          <p:nvPr/>
        </p:nvSpPr>
        <p:spPr>
          <a:xfrm>
            <a:off x="2323810" y="1353477"/>
            <a:ext cx="4496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</a:rPr>
              <a:t>FONDO DI SOSTEGNO ALLA FLESSIBILITA’</a:t>
            </a:r>
            <a:endParaRPr lang="it-IT" sz="2000" dirty="0">
              <a:solidFill>
                <a:srgbClr val="C0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67544" y="1988840"/>
            <a:ext cx="820891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</a:rPr>
              <a:t>	</a:t>
            </a:r>
            <a:r>
              <a:rPr lang="it-IT" sz="1900" dirty="0" smtClean="0">
                <a:solidFill>
                  <a:srgbClr val="00B050"/>
                </a:solidFill>
              </a:rPr>
              <a:t>EROGAZIONE</a:t>
            </a:r>
          </a:p>
          <a:p>
            <a:r>
              <a:rPr lang="it-IT" sz="1900" u="sng" dirty="0" smtClean="0"/>
              <a:t>PRESTAZIONE 1</a:t>
            </a:r>
          </a:p>
          <a:p>
            <a:r>
              <a:rPr lang="it-IT" sz="1900" dirty="0" smtClean="0"/>
              <a:t>Erogazione trimestrale a seguito dell’invio dei cedolini paga</a:t>
            </a:r>
          </a:p>
          <a:p>
            <a:endParaRPr lang="it-IT" sz="1900" dirty="0"/>
          </a:p>
          <a:p>
            <a:r>
              <a:rPr lang="it-IT" sz="1900" u="sng" dirty="0" smtClean="0"/>
              <a:t>PRESTAZIONE 2</a:t>
            </a:r>
          </a:p>
          <a:p>
            <a:r>
              <a:rPr lang="it-IT" sz="1900" dirty="0" smtClean="0"/>
              <a:t>Alla </a:t>
            </a:r>
            <a:r>
              <a:rPr lang="it-IT" sz="1900" dirty="0" err="1" smtClean="0"/>
              <a:t>scadenzadei</a:t>
            </a:r>
            <a:r>
              <a:rPr lang="it-IT" sz="1900" dirty="0" smtClean="0"/>
              <a:t> bollettini MAV inviati, in originale, all’EBAP</a:t>
            </a:r>
          </a:p>
          <a:p>
            <a:endParaRPr lang="it-IT" sz="1900" dirty="0" smtClean="0">
              <a:solidFill>
                <a:srgbClr val="00B05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it-IT" sz="19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303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0"/>
            <a:ext cx="3168352" cy="1375379"/>
          </a:xfrm>
        </p:spPr>
      </p:pic>
      <p:sp>
        <p:nvSpPr>
          <p:cNvPr id="3" name="CasellaDiTesto 2"/>
          <p:cNvSpPr txBox="1"/>
          <p:nvPr/>
        </p:nvSpPr>
        <p:spPr>
          <a:xfrm>
            <a:off x="2323810" y="1353477"/>
            <a:ext cx="4496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</a:rPr>
              <a:t>FONDO DI SOSTEGNO ALLA FLESSIBILITA’</a:t>
            </a:r>
            <a:endParaRPr lang="it-IT" sz="2000" dirty="0">
              <a:solidFill>
                <a:srgbClr val="C0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647150" y="1965567"/>
            <a:ext cx="266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B050"/>
                </a:solidFill>
              </a:rPr>
              <a:t>	</a:t>
            </a:r>
            <a:r>
              <a:rPr lang="it-IT" sz="2400" dirty="0" smtClean="0">
                <a:solidFill>
                  <a:srgbClr val="00B050"/>
                </a:solidFill>
              </a:rPr>
              <a:t>CONTATTI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259632" y="2708920"/>
            <a:ext cx="5184576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900" u="sng" dirty="0" smtClean="0"/>
              <a:t>Confartigianato Foggia</a:t>
            </a:r>
          </a:p>
          <a:p>
            <a:r>
              <a:rPr lang="it-IT" sz="1900" dirty="0" smtClean="0"/>
              <a:t>TEL. 0881.568717</a:t>
            </a:r>
          </a:p>
          <a:p>
            <a:r>
              <a:rPr lang="it-IT" sz="1900" dirty="0" smtClean="0"/>
              <a:t>MAIL: </a:t>
            </a:r>
            <a:r>
              <a:rPr lang="it-IT" sz="1900" dirty="0" smtClean="0">
                <a:hlinkClick r:id="rId3"/>
              </a:rPr>
              <a:t>confartigiantofoggia@gmail.com</a:t>
            </a:r>
            <a:endParaRPr lang="it-IT" sz="1900" dirty="0" smtClean="0"/>
          </a:p>
          <a:p>
            <a:endParaRPr lang="it-IT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900" u="sng" dirty="0" smtClean="0"/>
              <a:t>Avv. Giuseppe Possidente</a:t>
            </a:r>
          </a:p>
          <a:p>
            <a:r>
              <a:rPr lang="it-IT" sz="1900" dirty="0" smtClean="0"/>
              <a:t>Cell. 340.6455127</a:t>
            </a:r>
          </a:p>
          <a:p>
            <a:r>
              <a:rPr lang="it-IT" sz="1900" dirty="0" smtClean="0"/>
              <a:t>Mail: studiolegalepossidente@gmail.com</a:t>
            </a:r>
            <a:endParaRPr lang="it-IT" sz="1900" dirty="0"/>
          </a:p>
        </p:txBody>
      </p:sp>
    </p:spTree>
    <p:extLst>
      <p:ext uri="{BB962C8B-B14F-4D97-AF65-F5344CB8AC3E}">
        <p14:creationId xmlns="" xmlns:p14="http://schemas.microsoft.com/office/powerpoint/2010/main" val="271066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0"/>
            <a:ext cx="3168352" cy="1375379"/>
          </a:xfrm>
        </p:spPr>
      </p:pic>
      <p:sp>
        <p:nvSpPr>
          <p:cNvPr id="2" name="CasellaDiTesto 1"/>
          <p:cNvSpPr txBox="1"/>
          <p:nvPr/>
        </p:nvSpPr>
        <p:spPr>
          <a:xfrm>
            <a:off x="3563888" y="1484783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00B050"/>
                </a:solidFill>
              </a:rPr>
              <a:t>COME SI VERSA</a:t>
            </a:r>
            <a:endParaRPr lang="it-IT" sz="2000" dirty="0">
              <a:solidFill>
                <a:srgbClr val="00B05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83568" y="2060848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t-IT" sz="2000" dirty="0" smtClean="0"/>
              <a:t>F24 SEZ. INPS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000" dirty="0" smtClean="0"/>
              <a:t>Cod. Tributo: EBNA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000" dirty="0" smtClean="0"/>
              <a:t>Le quote vanno versate cumulativamente su unico rigo corrispondente al mese di versamento dei contributi previdenziali</a:t>
            </a:r>
            <a:endParaRPr lang="it-IT" sz="2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304254" y="3573015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B050"/>
                </a:solidFill>
              </a:rPr>
              <a:t>SE NON SI VERSA EBNA</a:t>
            </a:r>
            <a:endParaRPr lang="it-IT" sz="2000" dirty="0">
              <a:solidFill>
                <a:srgbClr val="00B05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47564" y="4293096"/>
            <a:ext cx="7776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000" dirty="0" smtClean="0"/>
              <a:t>25 euro in busta paga al lavoratore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 smtClean="0"/>
              <a:t>Il datore di lavoro deve fornire prestazioni analoghe a quelle previste dall’Ente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 smtClean="0"/>
              <a:t>Se nel campo dell’obbligo legale: rischio di incorrere nella mancata contribuzione obbligatoria</a:t>
            </a:r>
            <a:endParaRPr lang="it-IT" sz="2000" dirty="0"/>
          </a:p>
        </p:txBody>
      </p:sp>
    </p:spTree>
    <p:extLst>
      <p:ext uri="{BB962C8B-B14F-4D97-AF65-F5344CB8AC3E}">
        <p14:creationId xmlns="" xmlns:p14="http://schemas.microsoft.com/office/powerpoint/2010/main" val="9202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0"/>
            <a:ext cx="3168352" cy="1375379"/>
          </a:xfrm>
        </p:spPr>
      </p:pic>
      <p:sp>
        <p:nvSpPr>
          <p:cNvPr id="3" name="CasellaDiTesto 2"/>
          <p:cNvSpPr txBox="1"/>
          <p:nvPr/>
        </p:nvSpPr>
        <p:spPr>
          <a:xfrm>
            <a:off x="3923928" y="1288794"/>
            <a:ext cx="1648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</a:rPr>
              <a:t>PRESTAZIONI</a:t>
            </a:r>
            <a:endParaRPr lang="it-IT" sz="2000" dirty="0">
              <a:solidFill>
                <a:srgbClr val="C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123728" y="1701213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00B050"/>
                </a:solidFill>
              </a:rPr>
              <a:t>LEGALI - Legate </a:t>
            </a:r>
            <a:r>
              <a:rPr lang="it-IT" sz="2000" dirty="0">
                <a:solidFill>
                  <a:srgbClr val="00B050"/>
                </a:solidFill>
              </a:rPr>
              <a:t>a </a:t>
            </a:r>
            <a:r>
              <a:rPr lang="it-IT" sz="2000" dirty="0" smtClean="0">
                <a:solidFill>
                  <a:srgbClr val="00B050"/>
                </a:solidFill>
              </a:rPr>
              <a:t>FSBA</a:t>
            </a:r>
          </a:p>
          <a:p>
            <a:pPr algn="ctr"/>
            <a:r>
              <a:rPr lang="it-IT" sz="2000" dirty="0" smtClean="0">
                <a:solidFill>
                  <a:srgbClr val="00B050"/>
                </a:solidFill>
              </a:rPr>
              <a:t>Regolarità contributiva dal 01.01.2016</a:t>
            </a:r>
            <a:endParaRPr lang="it-IT" sz="2000" dirty="0" smtClean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80928"/>
            <a:ext cx="6055687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849" y="4437111"/>
            <a:ext cx="6055687" cy="118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0471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0"/>
            <a:ext cx="3168352" cy="1375379"/>
          </a:xfrm>
        </p:spPr>
      </p:pic>
      <p:sp>
        <p:nvSpPr>
          <p:cNvPr id="3" name="CasellaDiTesto 2"/>
          <p:cNvSpPr txBox="1"/>
          <p:nvPr/>
        </p:nvSpPr>
        <p:spPr>
          <a:xfrm>
            <a:off x="3815916" y="1239143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</a:rPr>
              <a:t>PRESTAZIONI</a:t>
            </a:r>
            <a:endParaRPr lang="it-IT" sz="2000" dirty="0">
              <a:solidFill>
                <a:srgbClr val="C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83568" y="1556792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00B050"/>
                </a:solidFill>
              </a:rPr>
              <a:t>Contrattuali </a:t>
            </a:r>
            <a:r>
              <a:rPr lang="it-IT" sz="2000" dirty="0" smtClean="0">
                <a:solidFill>
                  <a:srgbClr val="00B050"/>
                </a:solidFill>
              </a:rPr>
              <a:t>EBAP – Regolarità contributiva nei 18 mesi precedenti</a:t>
            </a:r>
            <a:endParaRPr lang="it-IT" sz="2000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090465"/>
            <a:ext cx="4294564" cy="1001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842" y="2090465"/>
            <a:ext cx="4181227" cy="1001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173637"/>
            <a:ext cx="4294564" cy="1112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842" y="3173636"/>
            <a:ext cx="4181227" cy="1112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842" y="4390454"/>
            <a:ext cx="4181227" cy="89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26" y="4390454"/>
            <a:ext cx="4283543" cy="89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840" y="5473826"/>
            <a:ext cx="4181227" cy="101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26" y="5473826"/>
            <a:ext cx="4283544" cy="101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8057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0"/>
            <a:ext cx="3168352" cy="1375379"/>
          </a:xfrm>
        </p:spPr>
      </p:pic>
      <p:sp>
        <p:nvSpPr>
          <p:cNvPr id="3" name="CasellaDiTesto 2"/>
          <p:cNvSpPr txBox="1"/>
          <p:nvPr/>
        </p:nvSpPr>
        <p:spPr>
          <a:xfrm>
            <a:off x="3873100" y="1239143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</a:rPr>
              <a:t>PRESTAZIONI</a:t>
            </a:r>
            <a:endParaRPr lang="it-IT" sz="2000" dirty="0">
              <a:solidFill>
                <a:srgbClr val="C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516254" y="1656967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00B050"/>
                </a:solidFill>
              </a:rPr>
              <a:t>Contrattuali EBAP</a:t>
            </a:r>
            <a:endParaRPr lang="it-IT" sz="2000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188" y="2204864"/>
            <a:ext cx="4270571" cy="116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61" y="2204865"/>
            <a:ext cx="4472943" cy="1172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77" y="3861048"/>
            <a:ext cx="4474497" cy="106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857" y="3861048"/>
            <a:ext cx="4252508" cy="106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99" y="5418169"/>
            <a:ext cx="8800698" cy="61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4598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0"/>
            <a:ext cx="3168352" cy="1375379"/>
          </a:xfrm>
        </p:spPr>
      </p:pic>
      <p:sp>
        <p:nvSpPr>
          <p:cNvPr id="3" name="CasellaDiTesto 2"/>
          <p:cNvSpPr txBox="1"/>
          <p:nvPr/>
        </p:nvSpPr>
        <p:spPr>
          <a:xfrm>
            <a:off x="3862189" y="1239143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</a:rPr>
              <a:t>PRESTAZIONI</a:t>
            </a:r>
            <a:endParaRPr lang="it-IT" sz="2000" dirty="0">
              <a:solidFill>
                <a:srgbClr val="C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483768" y="1628801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00B050"/>
                </a:solidFill>
              </a:rPr>
              <a:t>Contrattuali EBAP - Lavoratori</a:t>
            </a:r>
            <a:endParaRPr lang="it-IT" sz="2000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78510"/>
            <a:ext cx="4236330" cy="138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277" y="2078511"/>
            <a:ext cx="4108863" cy="1331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552" y="5373216"/>
            <a:ext cx="404937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31" y="5373216"/>
            <a:ext cx="433589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509" y="3676724"/>
            <a:ext cx="4048632" cy="154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16" y="3676724"/>
            <a:ext cx="4233626" cy="154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738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0"/>
            <a:ext cx="3168352" cy="1375379"/>
          </a:xfrm>
        </p:spPr>
      </p:pic>
      <p:sp>
        <p:nvSpPr>
          <p:cNvPr id="3" name="CasellaDiTesto 2"/>
          <p:cNvSpPr txBox="1"/>
          <p:nvPr/>
        </p:nvSpPr>
        <p:spPr>
          <a:xfrm>
            <a:off x="4030681" y="1239143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</a:rPr>
              <a:t>PRESTAZIONI</a:t>
            </a:r>
            <a:endParaRPr lang="it-IT" sz="2000" dirty="0">
              <a:solidFill>
                <a:srgbClr val="C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483768" y="1628801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00B050"/>
                </a:solidFill>
              </a:rPr>
              <a:t>Contrattuali EBAP - Lavoratori</a:t>
            </a:r>
            <a:endParaRPr lang="it-IT" sz="2000" dirty="0">
              <a:solidFill>
                <a:srgbClr val="00B05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67" y="2636912"/>
            <a:ext cx="467800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76" y="4509628"/>
            <a:ext cx="6924655" cy="112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601" y="2636912"/>
            <a:ext cx="4095181" cy="144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8874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0"/>
            <a:ext cx="3168352" cy="1375379"/>
          </a:xfrm>
        </p:spPr>
      </p:pic>
      <p:sp>
        <p:nvSpPr>
          <p:cNvPr id="3" name="CasellaDiTesto 2"/>
          <p:cNvSpPr txBox="1"/>
          <p:nvPr/>
        </p:nvSpPr>
        <p:spPr>
          <a:xfrm>
            <a:off x="3347864" y="1196752"/>
            <a:ext cx="2578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</a:rPr>
              <a:t>ASSEGNO ORDINARIO</a:t>
            </a:r>
            <a:endParaRPr lang="it-IT" sz="2000" dirty="0">
              <a:solidFill>
                <a:srgbClr val="C0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49220" y="1638268"/>
            <a:ext cx="763284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	</a:t>
            </a:r>
            <a:r>
              <a:rPr lang="it-IT" sz="1900" dirty="0" smtClean="0">
                <a:solidFill>
                  <a:srgbClr val="00B050"/>
                </a:solidFill>
              </a:rPr>
              <a:t>Causali: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1900" dirty="0" smtClean="0"/>
              <a:t>Situazione aziendale dovuta ad eventi transitori non imputabili a impresa o dipendenti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1900" dirty="0" smtClean="0"/>
              <a:t>Situazioni temporanee di mercato</a:t>
            </a:r>
          </a:p>
          <a:p>
            <a:endParaRPr lang="it-IT" sz="1900" dirty="0"/>
          </a:p>
          <a:p>
            <a:r>
              <a:rPr lang="it-IT" sz="1900" dirty="0" smtClean="0"/>
              <a:t>	</a:t>
            </a:r>
            <a:r>
              <a:rPr lang="it-IT" sz="1900" dirty="0" smtClean="0">
                <a:solidFill>
                  <a:srgbClr val="00B050"/>
                </a:solidFill>
              </a:rPr>
              <a:t>Durata: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1900" dirty="0" smtClean="0"/>
              <a:t>65 giornate di effettivo utilizzo se orario distribuito su 5 giorni settimanali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1900" dirty="0" smtClean="0"/>
              <a:t>78 giornate di effettivo utilizzo se orario distribuito su 6 giorni settimanali</a:t>
            </a:r>
          </a:p>
          <a:p>
            <a:pPr algn="just"/>
            <a:r>
              <a:rPr lang="it-IT" sz="1900" dirty="0" smtClean="0"/>
              <a:t>N.B. le giornate si calcolano in capo all’azienda e si riferiscono ad un biennio mobile. Qualsiasi riduzione all’interno di un giorno viene conteggiato come interamente fruita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1900" dirty="0"/>
          </a:p>
          <a:p>
            <a:r>
              <a:rPr lang="it-IT" sz="1900" dirty="0" smtClean="0"/>
              <a:t>	</a:t>
            </a:r>
            <a:r>
              <a:rPr lang="it-IT" sz="1900" dirty="0" smtClean="0">
                <a:solidFill>
                  <a:srgbClr val="00B050"/>
                </a:solidFill>
              </a:rPr>
              <a:t>Requisiti: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1900" dirty="0" smtClean="0"/>
              <a:t>Regolarità contributiva dal 01.01.2016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1900" dirty="0" smtClean="0"/>
              <a:t>90 giorni di anzianità aziendale dei dipendenti interessati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1900" dirty="0" smtClean="0"/>
              <a:t>Esaurimento degli strumenti di flessibilità contrattuale e ferie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1900" dirty="0" smtClean="0"/>
              <a:t>Stipula di accordo sindacale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1900" dirty="0" smtClean="0"/>
          </a:p>
          <a:p>
            <a:endParaRPr lang="it-IT" dirty="0" smtClean="0"/>
          </a:p>
          <a:p>
            <a:pPr marL="285750" indent="-285750">
              <a:buFont typeface="Arial" pitchFamily="34" charset="0"/>
              <a:buChar char="•"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82734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253</Words>
  <Application>Microsoft Office PowerPoint</Application>
  <PresentationFormat>Presentazione su schermo (4:3)</PresentationFormat>
  <Paragraphs>203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Tema di Office</vt:lpstr>
      <vt:lpstr>Diapositiva 1</vt:lpstr>
      <vt:lpstr>ENTE BILATERALE NAZIONALE ARTIGIANATO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 BILATERALE NAZIONALE ARTIGIANATO</dc:title>
  <dc:creator>client8</dc:creator>
  <cp:lastModifiedBy>Valued Acer Customer</cp:lastModifiedBy>
  <cp:revision>44</cp:revision>
  <dcterms:created xsi:type="dcterms:W3CDTF">2018-12-06T14:06:40Z</dcterms:created>
  <dcterms:modified xsi:type="dcterms:W3CDTF">2018-12-07T10:52:05Z</dcterms:modified>
</cp:coreProperties>
</file>